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37" r:id="rId3"/>
    <p:sldId id="353" r:id="rId4"/>
    <p:sldId id="257" r:id="rId5"/>
    <p:sldId id="355" r:id="rId6"/>
    <p:sldId id="354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6" r:id="rId17"/>
    <p:sldId id="367" r:id="rId18"/>
    <p:sldId id="368" r:id="rId19"/>
    <p:sldId id="369" r:id="rId20"/>
    <p:sldId id="370" r:id="rId21"/>
    <p:sldId id="371" r:id="rId22"/>
    <p:sldId id="35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262" autoAdjust="0"/>
  </p:normalViewPr>
  <p:slideViewPr>
    <p:cSldViewPr snapToGrid="0">
      <p:cViewPr varScale="1">
        <p:scale>
          <a:sx n="152" d="100"/>
          <a:sy n="152" d="100"/>
        </p:scale>
        <p:origin x="8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0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1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7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</a:t>
            </a:r>
            <a:r>
              <a:rPr lang="ko-KR" altLang="en-US" dirty="0"/>
              <a:t> </a:t>
            </a:r>
            <a:r>
              <a:rPr lang="en-US" altLang="ko-KR" dirty="0"/>
              <a:t>directory </a:t>
            </a:r>
            <a:r>
              <a:rPr lang="ko-KR" altLang="en-US" dirty="0"/>
              <a:t>안에 리소스 파일을 직접 저장하면 </a:t>
            </a:r>
            <a:r>
              <a:rPr lang="en-US" altLang="ko-KR" dirty="0"/>
              <a:t>compile error 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ko-KR" altLang="en-US" dirty="0"/>
              <a:t>리소스가 코드 외부에 있는 이유는 쉽게 교체하기 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6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95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577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9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2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6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07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5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5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1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1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5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.vanderbilt.edu/~schmidt/android/android-4.0/out/target/common/docs/doc-comment-check/guide/topics/resources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resources/providing-resourc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Ch9 &amp; Ch10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그림판</a:t>
            </a:r>
            <a:r>
              <a:rPr lang="ko-KR" altLang="en-US" sz="1500" dirty="0"/>
              <a:t> 예제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530350" y="3842965"/>
            <a:ext cx="2765897" cy="2734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476913" y="1920944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5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05334" y="688122"/>
            <a:ext cx="4145692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이미지를 불러오는 방법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리소스로 표시하는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프로젝트의 리소스로 추가하는 방법 </a:t>
            </a:r>
            <a:r>
              <a:rPr lang="en-US" altLang="ko-KR" sz="1000" dirty="0"/>
              <a:t>(/res/drawable)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R.drawable</a:t>
            </a:r>
            <a:r>
              <a:rPr lang="en-US" altLang="ko-KR" sz="1000" dirty="0"/>
              <a:t>.~~~ </a:t>
            </a:r>
            <a:r>
              <a:rPr lang="ko-KR" altLang="en-US" sz="1000" dirty="0"/>
              <a:t>으로 이미지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이미지 파일을 직접 읽는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이미지 파일 경로를 이용하여 비트맵을 읽어오는 방법</a:t>
            </a:r>
            <a:br>
              <a:rPr lang="en-US" altLang="ko-KR" sz="1000" dirty="0"/>
            </a:b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784078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316D67-680D-7465-F6D9-0A7ECB74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36" y="784078"/>
            <a:ext cx="3038814" cy="30149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A9F3FD-CC32-7648-ECE0-FE915B69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92" y="3854944"/>
            <a:ext cx="1417500" cy="2519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CA8AD3-3D6A-A27A-6C79-43F2B1F5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812" y="3906301"/>
            <a:ext cx="3742370" cy="23213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728684-6612-9AA4-8D53-CA0509703BAA}"/>
              </a:ext>
            </a:extLst>
          </p:cNvPr>
          <p:cNvSpPr txBox="1"/>
          <p:nvPr/>
        </p:nvSpPr>
        <p:spPr>
          <a:xfrm>
            <a:off x="305334" y="3906301"/>
            <a:ext cx="414569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Bitmap</a:t>
            </a:r>
            <a:r>
              <a:rPr lang="ko-KR" altLang="en-US" sz="1000" dirty="0"/>
              <a:t>의 확대 및 축소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Bitmap</a:t>
            </a:r>
            <a:r>
              <a:rPr lang="ko-KR" altLang="en-US" sz="1000" dirty="0"/>
              <a:t>의 변환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1583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11150" y="65893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911" y="1383529"/>
            <a:ext cx="141568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EE69D-CE73-9A05-5653-F499290BB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9710" y="1387164"/>
            <a:ext cx="1415593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A230E8-4F38-1C14-C42B-465AEB6DA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759" y="1383528"/>
            <a:ext cx="2610697" cy="54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1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드로워블</a:t>
            </a:r>
            <a:r>
              <a:rPr lang="ko-KR" altLang="en-US" sz="1500" dirty="0"/>
              <a:t> 애니메이션</a:t>
            </a:r>
            <a:r>
              <a:rPr lang="en-US" altLang="ko-KR" sz="1500" dirty="0"/>
              <a:t> (Drawable Animation)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31220" y="658933"/>
            <a:ext cx="519962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이미지가 순서대로 재생되어서 생성되는 전통적인 애니메이션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C0DBC9-48D3-E2EA-E3EB-E492E9E9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16" y="4124828"/>
            <a:ext cx="3593998" cy="2213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5B24FD-976F-DB56-E67D-A2A588339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116" y="1414012"/>
            <a:ext cx="3593999" cy="2519999"/>
          </a:xfrm>
          <a:prstGeom prst="rect">
            <a:avLst/>
          </a:prstGeom>
        </p:spPr>
      </p:pic>
      <p:pic>
        <p:nvPicPr>
          <p:cNvPr id="23" name="Screen_recording_20240518_190251">
            <a:hlinkClick r:id="" action="ppaction://media"/>
            <a:extLst>
              <a:ext uri="{FF2B5EF4-FFF2-40B4-BE49-F238E27FC236}">
                <a16:creationId xmlns:a16="http://schemas.microsoft.com/office/drawing/2014/main" id="{DFB5EFF5-0E27-F48D-8049-DDDEC2099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51425" y="1414012"/>
            <a:ext cx="2809355" cy="49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서피스</a:t>
            </a:r>
            <a:r>
              <a:rPr lang="ko-KR" altLang="en-US" sz="1500" dirty="0"/>
              <a:t>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SurfaceView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그리기 전용의 화면을 제공하는 </a:t>
            </a:r>
            <a:r>
              <a:rPr lang="en-US" altLang="ko-KR" sz="1000" dirty="0"/>
              <a:t>View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UI</a:t>
            </a:r>
            <a:r>
              <a:rPr lang="ko-KR" altLang="en-US" sz="1000" dirty="0"/>
              <a:t>와는 별도로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그림을 그릴 수 있는 화면을 제공하고자 제공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Screen_recording_20240519_214156">
            <a:hlinkClick r:id="" action="ppaction://media"/>
            <a:extLst>
              <a:ext uri="{FF2B5EF4-FFF2-40B4-BE49-F238E27FC236}">
                <a16:creationId xmlns:a16="http://schemas.microsoft.com/office/drawing/2014/main" id="{51CB5FB0-05F2-F2C4-4387-B6EB98284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1912" y="798699"/>
            <a:ext cx="2959088" cy="5260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2AAE1-C83A-9228-9CDF-0D71CE2B6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5"/>
          <a:stretch/>
        </p:blipFill>
        <p:spPr>
          <a:xfrm>
            <a:off x="195585" y="1465316"/>
            <a:ext cx="2391223" cy="42623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3CAAB9-0C2F-7513-077E-03FB0F83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929" y="1465317"/>
            <a:ext cx="2496252" cy="4752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C3DE36-7693-6098-6F2F-8D7E8B496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317" y="1465316"/>
            <a:ext cx="3013007" cy="47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5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 </a:t>
            </a:r>
            <a:r>
              <a:rPr lang="ko-KR" altLang="en-US" sz="1200" dirty="0" err="1"/>
              <a:t>수식자</a:t>
            </a: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B8470-06B6-9048-C7BC-DC92B7CDFC77}"/>
              </a:ext>
            </a:extLst>
          </p:cNvPr>
          <p:cNvSpPr txBox="1"/>
          <p:nvPr/>
        </p:nvSpPr>
        <p:spPr>
          <a:xfrm>
            <a:off x="5732780" y="909174"/>
            <a:ext cx="5175250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fr</a:t>
            </a:r>
            <a:r>
              <a:rPr lang="en-US" altLang="ko-KR" sz="900" dirty="0"/>
              <a:t>-</a:t>
            </a:r>
            <a:r>
              <a:rPr lang="en-US" altLang="ko-KR" sz="900" dirty="0" err="1"/>
              <a:t>rCA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FAB32-6E34-EB1F-579F-184F14FCDEC7}"/>
              </a:ext>
            </a:extLst>
          </p:cNvPr>
          <p:cNvSpPr txBox="1"/>
          <p:nvPr/>
        </p:nvSpPr>
        <p:spPr>
          <a:xfrm>
            <a:off x="5732780" y="2489317"/>
            <a:ext cx="5175250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Locale = </a:t>
            </a:r>
            <a:r>
              <a:rPr lang="en-US" altLang="ko-KR" sz="900" dirty="0" err="1"/>
              <a:t>en</a:t>
            </a:r>
            <a:r>
              <a:rPr lang="en-US" altLang="ko-KR" sz="900" dirty="0"/>
              <a:t>-GB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orientation = port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pixel density = </a:t>
            </a:r>
            <a:r>
              <a:rPr lang="en-US" altLang="ko-KR" sz="900" dirty="0" err="1"/>
              <a:t>hdpi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Touchscreen type = notouch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Primary text input method = 12key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9CE39-0C1F-85AD-705D-39405BBFD546}"/>
              </a:ext>
            </a:extLst>
          </p:cNvPr>
          <p:cNvSpPr txBox="1"/>
          <p:nvPr/>
        </p:nvSpPr>
        <p:spPr>
          <a:xfrm>
            <a:off x="311150" y="4095009"/>
            <a:ext cx="517525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Resource</a:t>
            </a:r>
            <a:r>
              <a:rPr lang="ko-KR" altLang="en-US" sz="1000" dirty="0"/>
              <a:t> </a:t>
            </a:r>
            <a:r>
              <a:rPr lang="en-US" altLang="ko-KR" sz="1000" dirty="0"/>
              <a:t>ID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참조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모든 </a:t>
            </a:r>
            <a:r>
              <a:rPr lang="en-US" altLang="ko-KR" sz="1000" dirty="0"/>
              <a:t>resource ID</a:t>
            </a:r>
            <a:r>
              <a:rPr lang="ko-KR" altLang="en-US" sz="1000" dirty="0"/>
              <a:t>는 </a:t>
            </a:r>
            <a:r>
              <a:rPr lang="en-US" altLang="ko-KR" sz="1000" dirty="0"/>
              <a:t>R.java </a:t>
            </a:r>
            <a:r>
              <a:rPr lang="ko-KR" altLang="en-US" sz="1000" dirty="0"/>
              <a:t>파일에서 정의</a:t>
            </a: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0391-C120-603D-7291-93934DA33586}"/>
              </a:ext>
            </a:extLst>
          </p:cNvPr>
          <p:cNvSpPr txBox="1"/>
          <p:nvPr/>
        </p:nvSpPr>
        <p:spPr>
          <a:xfrm>
            <a:off x="5556250" y="4095009"/>
            <a:ext cx="5175250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코드에서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XML</a:t>
            </a:r>
            <a:r>
              <a:rPr lang="ko-KR" altLang="en-US" sz="1000" dirty="0"/>
              <a:t>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스타일 속성을 참조하는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플랫폼 제공 리소스 사용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8003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스타일 </a:t>
            </a:r>
            <a:r>
              <a:rPr lang="en-US" altLang="ko-KR" sz="1500" dirty="0"/>
              <a:t>(Style)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84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App</a:t>
            </a:r>
            <a:r>
              <a:rPr lang="ko-KR" altLang="en-US" sz="1200" dirty="0"/>
              <a:t>의 </a:t>
            </a:r>
            <a:r>
              <a:rPr lang="en-US" altLang="ko-KR" sz="1200" dirty="0"/>
              <a:t>UI </a:t>
            </a:r>
            <a:r>
              <a:rPr lang="ko-KR" altLang="en-US" sz="1200" dirty="0"/>
              <a:t>요소에 적용되는 디자인 및 레이아웃 속성을 정의하는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일관된 디자인 제공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6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테마 </a:t>
            </a:r>
            <a:r>
              <a:rPr lang="en-US" altLang="ko-KR" sz="1500" dirty="0"/>
              <a:t>(Theme)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9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지역화 </a:t>
            </a:r>
            <a:r>
              <a:rPr lang="en-US" altLang="ko-KR" sz="1500" dirty="0"/>
              <a:t>(Localization)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24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Fragment LifeCycle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F5651D-B545-7E25-DDDC-F42273B5A676}"/>
              </a:ext>
            </a:extLst>
          </p:cNvPr>
          <p:cNvGrpSpPr/>
          <p:nvPr/>
        </p:nvGrpSpPr>
        <p:grpSpPr>
          <a:xfrm>
            <a:off x="419818" y="1417252"/>
            <a:ext cx="5766273" cy="2582636"/>
            <a:chOff x="419818" y="1417252"/>
            <a:chExt cx="5766273" cy="2582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0E1CC8-C387-A6AE-81A2-74C5C2DF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58"/>
            <a:stretch/>
          </p:blipFill>
          <p:spPr>
            <a:xfrm>
              <a:off x="419818" y="1417252"/>
              <a:ext cx="5766273" cy="1400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08B1E-50CB-6A12-0EC3-639AA2B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6" b="77080"/>
            <a:stretch/>
          </p:blipFill>
          <p:spPr>
            <a:xfrm>
              <a:off x="419818" y="1554191"/>
              <a:ext cx="5766273" cy="8183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6F15FE-5F95-7AA9-A2C8-AB6BC1AE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91"/>
            <a:stretch/>
          </p:blipFill>
          <p:spPr>
            <a:xfrm>
              <a:off x="419818" y="2509485"/>
              <a:ext cx="5766273" cy="14904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A4FBB0-5635-CD00-DEBA-DDFF1481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91" b="35867"/>
            <a:stretch/>
          </p:blipFill>
          <p:spPr>
            <a:xfrm>
              <a:off x="419818" y="2372546"/>
              <a:ext cx="5766273" cy="14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55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보안 </a:t>
            </a:r>
            <a:r>
              <a:rPr lang="en-US" altLang="ko-KR" sz="1500" dirty="0"/>
              <a:t>(Security)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40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설치 시간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이 설치될 때 자동으로 부여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런타임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에서 런타임에 사용자에게 권한을 요청해야 함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EB17D-D7C8-A795-4955-63424667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1600200"/>
            <a:ext cx="1417501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A26B31-3930-E60E-70FF-4B5AEE651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603" r="20637" b="1"/>
          <a:stretch/>
        </p:blipFill>
        <p:spPr>
          <a:xfrm>
            <a:off x="5086480" y="1814183"/>
            <a:ext cx="4118480" cy="4226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EFB5A6-6FD7-8E39-2264-8730BC9DF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20"/>
          <a:stretch/>
        </p:blipFill>
        <p:spPr>
          <a:xfrm>
            <a:off x="151894" y="1814183"/>
            <a:ext cx="4846826" cy="3471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51A906-B14A-9A67-4645-EC3A86EC0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788" y="4199500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5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311467" y="6581001"/>
            <a:ext cx="88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Ch7, 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https://www.dre.vanderbilt.edu/~schmidt/android/android-4.0/out/target/common/docs/doc-comment-check/guide/topics/resources/index.html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https://developer.android.com/guide/topics/resources/providing-resources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Q. Menu</a:t>
            </a:r>
            <a:r>
              <a:rPr lang="ko-KR" altLang="en-US" sz="1200" dirty="0"/>
              <a:t> 옵션에서 </a:t>
            </a:r>
            <a:r>
              <a:rPr lang="en-US" altLang="ko-KR" sz="1200" dirty="0"/>
              <a:t>icon</a:t>
            </a:r>
            <a:r>
              <a:rPr lang="ko-KR" altLang="en-US" sz="1200" dirty="0"/>
              <a:t>이 보이지 않는 이유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lang="en-US" altLang="ko-KR" sz="1200" dirty="0"/>
              <a:t>API Level</a:t>
            </a:r>
            <a:r>
              <a:rPr lang="ko-KR" altLang="en-US" sz="1200" dirty="0"/>
              <a:t> </a:t>
            </a:r>
            <a:r>
              <a:rPr lang="en-US" altLang="ko-KR" sz="1200" dirty="0"/>
              <a:t>11</a:t>
            </a:r>
            <a:r>
              <a:rPr lang="ko-KR" altLang="en-US" sz="1200" dirty="0"/>
              <a:t> 이후로 옵션 메뉴에서는 보이지 않도록 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96" y="1665746"/>
            <a:ext cx="1911117" cy="33975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06" y="1665746"/>
            <a:ext cx="4595071" cy="27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6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CustomView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9" y="2816777"/>
            <a:ext cx="4145692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Canvas Class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Paint Class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48B6AD-3E91-C2F3-5467-B6AF0F7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67" y="896701"/>
            <a:ext cx="2601184" cy="2883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4105E5-81CA-50B9-ADEB-876E4DCC5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391" y="3897543"/>
            <a:ext cx="1620000" cy="28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1A918A-9783-AD3D-ACD1-A81845EAE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77" y="3894094"/>
            <a:ext cx="4449875" cy="28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CustomView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9" y="2816777"/>
            <a:ext cx="4145692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Canvas Class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Paint Class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F09E38-DC04-394E-59E0-2364BB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07" y="3889194"/>
            <a:ext cx="5144541" cy="193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CC6C7E-CD6F-34D5-8877-E1F83A9E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07" y="896701"/>
            <a:ext cx="5144541" cy="27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그리기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9" y="2816777"/>
            <a:ext cx="414569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AntiAliasing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도형의 경계부분을 더 매끄럽게 그려지도록 하는 기술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55D80-D805-B0F3-1BA2-83A3FE85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437" y="868400"/>
            <a:ext cx="3103226" cy="5816600"/>
          </a:xfrm>
          <a:prstGeom prst="rect">
            <a:avLst/>
          </a:prstGeom>
        </p:spPr>
      </p:pic>
      <p:pic>
        <p:nvPicPr>
          <p:cNvPr id="8" name="Screen_recording_20240518_160726">
            <a:hlinkClick r:id="" action="ppaction://media"/>
            <a:extLst>
              <a:ext uri="{FF2B5EF4-FFF2-40B4-BE49-F238E27FC236}">
                <a16:creationId xmlns:a16="http://schemas.microsoft.com/office/drawing/2014/main" id="{0865AEE7-6282-193A-804C-85EBF0C09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7774" y="868399"/>
            <a:ext cx="3103226" cy="551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onKeyDown</a:t>
            </a:r>
            <a:r>
              <a:rPr lang="en-US" altLang="ko-KR" sz="1000" dirty="0"/>
              <a:t>(int,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onKeyUp</a:t>
            </a:r>
            <a:r>
              <a:rPr lang="en-US" altLang="ko-KR" sz="1000" dirty="0"/>
              <a:t>(int,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onTrackballEvent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onTouchEvent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onFocusChanged</a:t>
            </a:r>
            <a:r>
              <a:rPr lang="en-US" altLang="ko-KR" sz="1000" dirty="0"/>
              <a:t>(Boolean, int,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61123" y="239692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530350" y="3842965"/>
            <a:ext cx="2765897" cy="2734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476913" y="1920944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onKeyDown</a:t>
            </a:r>
            <a:r>
              <a:rPr lang="en-US" altLang="ko-KR" sz="1000" dirty="0"/>
              <a:t>(int,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onKeyUp</a:t>
            </a:r>
            <a:r>
              <a:rPr lang="en-US" altLang="ko-KR" sz="1000" dirty="0"/>
              <a:t>(int,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onTrackballEvent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onTouchEvent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onFocusChanged</a:t>
            </a:r>
            <a:r>
              <a:rPr lang="en-US" altLang="ko-KR" sz="1000" dirty="0"/>
              <a:t>(Boolean, int,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61123" y="239692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CD4BBA-8659-2500-15B0-B5F49F02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225" y="1379000"/>
            <a:ext cx="2974526" cy="51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 터치 이벤트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ACTION_DOWN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ACTION_POINTER_DOWN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ACTION_MOVE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ACTION_POINTER_UP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EE520-3C28-3FF6-60C6-6BF12009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143" y="1383529"/>
            <a:ext cx="3709883" cy="519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5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6859</TotalTime>
  <Words>1417</Words>
  <Application>Microsoft Office PowerPoint</Application>
  <PresentationFormat>와이드스크린</PresentationFormat>
  <Paragraphs>246</Paragraphs>
  <Slides>22</Slides>
  <Notes>21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148</cp:revision>
  <dcterms:created xsi:type="dcterms:W3CDTF">2024-04-09T08:20:40Z</dcterms:created>
  <dcterms:modified xsi:type="dcterms:W3CDTF">2024-05-20T11:49:13Z</dcterms:modified>
</cp:coreProperties>
</file>